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3" r:id="rId18"/>
    <p:sldId id="273" r:id="rId19"/>
    <p:sldId id="30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23" autoAdjust="0"/>
  </p:normalViewPr>
  <p:slideViewPr>
    <p:cSldViewPr snapToGrid="0">
      <p:cViewPr varScale="1">
        <p:scale>
          <a:sx n="72" d="100"/>
          <a:sy n="72" d="100"/>
        </p:scale>
        <p:origin x="4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FF2F-DF0E-4A2B-828A-DD905678578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8BA62-2FB9-4DA8-9AB9-EFE02AE18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8BA62-2FB9-4DA8-9AB9-EFE02AE18C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7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8BA62-2FB9-4DA8-9AB9-EFE02AE18C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2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11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5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05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51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77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6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8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7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3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2EAC19-2E10-4B7C-8F9B-EEFD9DA75A6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365B5A-394D-4D8B-982A-B89BDD226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4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r-or-python-for-data-analysi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py.org/scipylib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819A-AA7E-4C15-97E8-235ABE7EA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SENG 1000 - Software Engineering Foundations and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EFFE8-1CF2-4A2B-95DD-AD26545DA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-Sumati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8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0A67-850E-4AE8-BC4C-4D52DED8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as a Data Analytics Tool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B282-FEA9-47EE-B1D6-CDDBCFEB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The nature of Python makes it a perfect-fit for data analytics</a:t>
            </a:r>
          </a:p>
          <a:p>
            <a:pPr lvl="1"/>
            <a:r>
              <a:rPr lang="en-US" sz="2800" dirty="0"/>
              <a:t>Easy to learn</a:t>
            </a:r>
          </a:p>
          <a:p>
            <a:pPr lvl="1"/>
            <a:r>
              <a:rPr lang="en-US" sz="2800" dirty="0"/>
              <a:t>Readable</a:t>
            </a:r>
          </a:p>
          <a:p>
            <a:pPr lvl="1"/>
            <a:r>
              <a:rPr lang="en-US" sz="2800" dirty="0"/>
              <a:t>Scalable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Extensive set of libraries</a:t>
            </a:r>
          </a:p>
          <a:p>
            <a:pPr lvl="1"/>
            <a:r>
              <a:rPr lang="en-US" sz="2800" dirty="0"/>
              <a:t>Easy integration with other apps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Active community &amp; ecosystem</a:t>
            </a:r>
          </a:p>
        </p:txBody>
      </p:sp>
    </p:spTree>
    <p:extLst>
      <p:ext uri="{BB962C8B-B14F-4D97-AF65-F5344CB8AC3E}">
        <p14:creationId xmlns:p14="http://schemas.microsoft.com/office/powerpoint/2010/main" val="121823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ACD8-F5E1-4DDA-A905-0379C75E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Python Data Analytics Libraries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C096B2-B0D2-44DC-90DF-6637A224E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752" y="2164210"/>
            <a:ext cx="8754937" cy="40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4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BAB5-ED49-4D95-87DB-973D467A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– R vs.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3F3-84B5-4928-BB0D-B51DB6FC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540001"/>
            <a:ext cx="10138730" cy="3718560"/>
          </a:xfrm>
        </p:spPr>
        <p:txBody>
          <a:bodyPr>
            <a:normAutofit/>
          </a:bodyPr>
          <a:lstStyle/>
          <a:p>
            <a:r>
              <a:rPr lang="en-US" dirty="0"/>
              <a:t>Comparison between </a:t>
            </a:r>
            <a:r>
              <a:rPr lang="en-US" b="1" dirty="0"/>
              <a:t>R</a:t>
            </a:r>
            <a:r>
              <a:rPr lang="en-US" dirty="0"/>
              <a:t> and </a:t>
            </a:r>
            <a:r>
              <a:rPr lang="en-US" b="1" dirty="0"/>
              <a:t>Python</a:t>
            </a:r>
            <a:r>
              <a:rPr lang="en-US" dirty="0"/>
              <a:t> has been absolutely one of the hottest topics in data science communities</a:t>
            </a:r>
          </a:p>
          <a:p>
            <a:pPr lvl="1"/>
            <a:r>
              <a:rPr lang="en-US" b="1" dirty="0"/>
              <a:t>R</a:t>
            </a:r>
            <a:r>
              <a:rPr lang="en-US" dirty="0"/>
              <a:t> came from the statisticians community, whereas Python came from the computer scientists community</a:t>
            </a:r>
          </a:p>
          <a:p>
            <a:pPr lvl="1"/>
            <a:r>
              <a:rPr lang="en-US" dirty="0"/>
              <a:t>Python is said to be a challenger against R, but in general it’s a tie</a:t>
            </a:r>
          </a:p>
          <a:p>
            <a:pPr lvl="1"/>
            <a:r>
              <a:rPr lang="en-US" dirty="0"/>
              <a:t>It’s up to you to choose the one that best fits your needs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detailed comparison, refer to </a:t>
            </a:r>
            <a:r>
              <a:rPr lang="en-US" dirty="0">
                <a:hlinkClick r:id="rId2"/>
              </a:rPr>
              <a:t>https://www.datacamp.com/community/tutorials/r-or-python-for-data-analysis</a:t>
            </a:r>
            <a:r>
              <a:rPr lang="en-US" dirty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282D-BDD8-4104-9C51-48D581B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305560"/>
          </a:xfrm>
        </p:spPr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C292-2890-487C-AD6B-8913A820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640" y="2184401"/>
            <a:ext cx="9684383" cy="43891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popular Python toolboxes/libraries: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SciPy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Visualization libraries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                                                    and many more …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CD896-0E06-497B-8BE9-691A5AA1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674" y="2654717"/>
            <a:ext cx="2719052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D8D1-A890-47E2-8DBA-6F0C7394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78511"/>
          </a:xfrm>
        </p:spPr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9B80-4C9C-48E0-AFA4-85CE356F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63806"/>
            <a:ext cx="10018713" cy="3908393"/>
          </a:xfrm>
        </p:spPr>
        <p:txBody>
          <a:bodyPr>
            <a:normAutofit/>
          </a:bodyPr>
          <a:lstStyle/>
          <a:p>
            <a:r>
              <a:rPr lang="en-US" dirty="0"/>
              <a:t>NumPy:</a:t>
            </a:r>
          </a:p>
          <a:p>
            <a:pPr lvl="1"/>
            <a:r>
              <a:rPr lang="en-US" dirty="0"/>
              <a:t>introduces objects for multidimensional arrays and matrices, as well as functions that allow to easily perform advanced mathematical and statistical operations on those objects</a:t>
            </a:r>
          </a:p>
          <a:p>
            <a:pPr lvl="1"/>
            <a:r>
              <a:rPr lang="en-US" dirty="0"/>
              <a:t>provides vectorization of mathematical operations on arrays and matrices which significantly improves the performance</a:t>
            </a:r>
          </a:p>
          <a:p>
            <a:pPr lvl="1"/>
            <a:r>
              <a:rPr lang="en-US" dirty="0"/>
              <a:t>many other python libraries are built on NumPy</a:t>
            </a:r>
          </a:p>
          <a:p>
            <a:pPr lvl="1"/>
            <a:endParaRPr lang="en-US" dirty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Link: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http://www.numpy.org/</a:t>
            </a:r>
            <a:endParaRPr lang="en-US" sz="2000" dirty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Find, install and publish Python package with the Python Package Index: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4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7FBA-AF14-4CD8-8F13-F6C035E6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2418-60AB-431E-8195-38C69A8BB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SciPy:</a:t>
            </a:r>
          </a:p>
          <a:p>
            <a:pPr lvl="1"/>
            <a:r>
              <a:rPr lang="en-US" dirty="0"/>
              <a:t>collection of algorithms for linear algebra, differential equations, numerical integration, optimization, statistics and more</a:t>
            </a:r>
          </a:p>
          <a:p>
            <a:pPr lvl="1"/>
            <a:r>
              <a:rPr lang="en-US" dirty="0"/>
              <a:t>part of SciPy Stack</a:t>
            </a:r>
          </a:p>
          <a:p>
            <a:pPr lvl="1"/>
            <a:r>
              <a:rPr lang="en-US" dirty="0"/>
              <a:t>built on NumPy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Link: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https://www.scipy.org/scipylib/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6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78F0-A1D9-4A29-9D6C-B5135B0A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EEFE-0014-4938-9C43-F7BA0C81D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Pandas:</a:t>
            </a:r>
          </a:p>
          <a:p>
            <a:pPr lvl="1"/>
            <a:r>
              <a:rPr lang="en-US" dirty="0"/>
              <a:t>adds data structures and tools designed to work with table-like data (similar to Series and Data Frames in R)</a:t>
            </a:r>
          </a:p>
          <a:p>
            <a:pPr lvl="1"/>
            <a:r>
              <a:rPr lang="en-US" dirty="0"/>
              <a:t>provides tools for data manipulation: reshaping, merging, sorting, slicing, aggregation etc.</a:t>
            </a:r>
          </a:p>
          <a:p>
            <a:pPr lvl="1"/>
            <a:r>
              <a:rPr lang="en-US" dirty="0"/>
              <a:t>allows handling missing data</a:t>
            </a:r>
          </a:p>
          <a:p>
            <a:pPr lvl="1"/>
            <a:endParaRPr lang="en-US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Link: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698C-AC11-4024-8595-1DF58283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544-59CA-4612-8145-8188E4CF8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/>
              <a:t>SciKit</a:t>
            </a:r>
            <a:r>
              <a:rPr lang="en-US" i="1" dirty="0"/>
              <a:t>-Learn: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provides machine learning algorithms: classification, regression, clustering, model validation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built on NumPy, SciPy and matplotlib</a:t>
            </a:r>
          </a:p>
          <a:p>
            <a:r>
              <a:rPr lang="en-US" b="1" dirty="0"/>
              <a:t>Link: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http://scikit-learn.org/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8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FA63-E5FC-43AD-B637-B93FE669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3DF1-7056-463A-A6E0-04C0820E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804822"/>
          </a:xfrm>
        </p:spPr>
        <p:txBody>
          <a:bodyPr>
            <a:normAutofit/>
          </a:bodyPr>
          <a:lstStyle/>
          <a:p>
            <a:r>
              <a:rPr lang="en-US" dirty="0"/>
              <a:t>matplotlib:</a:t>
            </a:r>
          </a:p>
          <a:p>
            <a:pPr lvl="1"/>
            <a:r>
              <a:rPr lang="en-US" dirty="0"/>
              <a:t>python 2D plotting library which produces publication quality figures in a variety of hardcopy formats </a:t>
            </a:r>
          </a:p>
          <a:p>
            <a:pPr lvl="1"/>
            <a:r>
              <a:rPr lang="en-US" dirty="0"/>
              <a:t>a set of functionalities similar to those of MATLAB</a:t>
            </a:r>
          </a:p>
          <a:p>
            <a:pPr lvl="1"/>
            <a:r>
              <a:rPr lang="en-US" dirty="0"/>
              <a:t>line plots, scatter plots, </a:t>
            </a:r>
            <a:r>
              <a:rPr lang="en-US" dirty="0" err="1"/>
              <a:t>barcharts</a:t>
            </a:r>
            <a:r>
              <a:rPr lang="en-US" dirty="0"/>
              <a:t>, histograms, pie charts etc.</a:t>
            </a:r>
          </a:p>
          <a:p>
            <a:pPr lvl="1"/>
            <a:r>
              <a:rPr lang="en-US" dirty="0"/>
              <a:t>relatively low-level; some effort needed to create advanced visualization</a:t>
            </a:r>
          </a:p>
          <a:p>
            <a:pPr lvl="1"/>
            <a:endParaRPr lang="en-US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Link: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4EF-7D0E-4D64-8C30-0BB8A1BA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C5AE-1D9D-448B-8A58-4E35C288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Seaborn:</a:t>
            </a:r>
          </a:p>
          <a:p>
            <a:pPr lvl="1"/>
            <a:r>
              <a:rPr lang="en-US" dirty="0"/>
              <a:t>based on matplotlib </a:t>
            </a:r>
          </a:p>
          <a:p>
            <a:pPr lvl="1"/>
            <a:r>
              <a:rPr lang="en-US" dirty="0"/>
              <a:t>provides high level interface for drawing attractive statistical graphics</a:t>
            </a:r>
          </a:p>
          <a:p>
            <a:pPr lvl="1"/>
            <a:r>
              <a:rPr lang="en-US" dirty="0"/>
              <a:t>Similar (in style) to the popular ggplot2 library in R</a:t>
            </a:r>
          </a:p>
          <a:p>
            <a:r>
              <a:rPr lang="en-US" b="1" dirty="0"/>
              <a:t>Link: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https://seaborn.pydata.org/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719E-9AE4-4698-945E-471266D4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57200"/>
            <a:ext cx="10018713" cy="1495425"/>
          </a:xfrm>
        </p:spPr>
        <p:txBody>
          <a:bodyPr/>
          <a:lstStyle/>
          <a:p>
            <a:r>
              <a:rPr lang="en-US" altLang="en-US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BAD3-48D4-44D5-83B9-6DB87F48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71701"/>
            <a:ext cx="10018713" cy="3619500"/>
          </a:xfrm>
        </p:spPr>
        <p:txBody>
          <a:bodyPr>
            <a:normAutofit/>
          </a:bodyPr>
          <a:lstStyle/>
          <a:p>
            <a:r>
              <a:rPr lang="en-US" altLang="en-US" dirty="0"/>
              <a:t>Python for Data Analysis</a:t>
            </a:r>
          </a:p>
          <a:p>
            <a:pPr lvl="1"/>
            <a:r>
              <a:rPr lang="en-US" altLang="en-US" dirty="0"/>
              <a:t>What Is Data Analytics?</a:t>
            </a:r>
          </a:p>
          <a:p>
            <a:pPr lvl="1"/>
            <a:r>
              <a:rPr lang="en-US" altLang="en-US" dirty="0"/>
              <a:t>Overview of Python Libraries for Data Scientists</a:t>
            </a:r>
          </a:p>
          <a:p>
            <a:pPr lvl="1"/>
            <a:r>
              <a:rPr lang="en-US" altLang="en-US" dirty="0"/>
              <a:t>Reading Data; Selecting and Filtering the Data; Data manipulation, sorting, grouping, rearranging </a:t>
            </a:r>
          </a:p>
          <a:p>
            <a:pPr lvl="1"/>
            <a:r>
              <a:rPr lang="en-US" dirty="0"/>
              <a:t>Plotting the data</a:t>
            </a:r>
          </a:p>
          <a:p>
            <a:pPr lvl="1"/>
            <a:r>
              <a:rPr lang="en-US" dirty="0"/>
              <a:t>Descriptive statistics</a:t>
            </a:r>
          </a:p>
          <a:p>
            <a:pPr lvl="1"/>
            <a:r>
              <a:rPr lang="en-US" dirty="0"/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84438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6CA4-D59C-4419-AB23-D5D8C7A1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Python Libraries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01C28-61E8-4FDE-8F81-C4A93FCF6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902" y="3256703"/>
            <a:ext cx="9949534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7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0297-A488-4A3B-AE7A-3B489A33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using pandas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929156-429C-4847-8573-E92A409B0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033" y="2346914"/>
            <a:ext cx="10018712" cy="614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A943F-AC3B-477D-BAD0-87BD8536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82" y="2961686"/>
            <a:ext cx="9108213" cy="4938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4800B-A8EB-4BC3-B732-382D20B542D2}"/>
              </a:ext>
            </a:extLst>
          </p:cNvPr>
          <p:cNvSpPr txBox="1">
            <a:spLocks/>
          </p:cNvSpPr>
          <p:nvPr/>
        </p:nvSpPr>
        <p:spPr>
          <a:xfrm>
            <a:off x="1484310" y="3677921"/>
            <a:ext cx="10018713" cy="279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 number of pandas commands to read other data formats:</a:t>
            </a:r>
          </a:p>
          <a:p>
            <a:pPr lvl="1"/>
            <a:r>
              <a:rPr lang="en-US" dirty="0" err="1"/>
              <a:t>pd.read_excel</a:t>
            </a:r>
            <a:r>
              <a:rPr lang="en-US" dirty="0"/>
              <a:t>('myfile.xlsx',</a:t>
            </a:r>
            <a:r>
              <a:rPr lang="en-US" dirty="0" err="1"/>
              <a:t>sheet_name</a:t>
            </a:r>
            <a:r>
              <a:rPr lang="en-US" dirty="0"/>
              <a:t>='Sheet1', </a:t>
            </a:r>
            <a:r>
              <a:rPr lang="en-US" dirty="0" err="1"/>
              <a:t>index_col</a:t>
            </a:r>
            <a:r>
              <a:rPr lang="en-US" dirty="0"/>
              <a:t>=None, </a:t>
            </a:r>
            <a:r>
              <a:rPr lang="en-US" dirty="0" err="1"/>
              <a:t>na_values</a:t>
            </a:r>
            <a:r>
              <a:rPr lang="en-US" dirty="0"/>
              <a:t>=['NA'])</a:t>
            </a:r>
          </a:p>
          <a:p>
            <a:pPr lvl="1"/>
            <a:r>
              <a:rPr lang="en-US" dirty="0" err="1"/>
              <a:t>pd.read_stata</a:t>
            </a:r>
            <a:r>
              <a:rPr lang="en-US" dirty="0"/>
              <a:t>('</a:t>
            </a:r>
            <a:r>
              <a:rPr lang="en-US" dirty="0" err="1"/>
              <a:t>myfile.dta</a:t>
            </a:r>
            <a:r>
              <a:rPr lang="en-US" dirty="0"/>
              <a:t>')</a:t>
            </a:r>
          </a:p>
          <a:p>
            <a:pPr lvl="1"/>
            <a:r>
              <a:rPr lang="en-US" dirty="0" err="1"/>
              <a:t>pd.read_sas</a:t>
            </a:r>
            <a:r>
              <a:rPr lang="en-US" dirty="0"/>
              <a:t>('myfile.sas7bdat')</a:t>
            </a:r>
          </a:p>
          <a:p>
            <a:pPr lvl="1"/>
            <a:r>
              <a:rPr lang="en-US" dirty="0" err="1"/>
              <a:t>pd.read_hdf</a:t>
            </a:r>
            <a:r>
              <a:rPr lang="en-US" dirty="0"/>
              <a:t>('myfile.h5','df')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6F2F7-D4BC-4840-B1D8-777CF26833D5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82383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7FAF-BF98-4F7B-AD5D-AD6C5233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frames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11A2A9-EDCC-41B7-98FC-C84635748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326640"/>
            <a:ext cx="13812030" cy="3699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9A5F3-6300-4102-815A-BEF4B1D3B914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67048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85CA-6907-4A49-92DE-2634DF4A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data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9219E-120D-4DEF-BF0C-75A4AFAC8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539" y="2174350"/>
            <a:ext cx="8296256" cy="4079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52DC0-2392-4B9A-9BEB-76BCAFD330A6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56596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31CA-758E-4338-9830-B0D8158D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data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4A2081-6DB5-446E-A757-4695C5B79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770" y="2336516"/>
            <a:ext cx="10546990" cy="4166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72553-0478-4C11-9563-8F4A91934359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3484592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6CE3-BBF9-400E-829E-8B4D1D8C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6C13-188D-4FA0-9606-0566C2DDB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55521"/>
            <a:ext cx="10018713" cy="985519"/>
          </a:xfrm>
        </p:spPr>
        <p:txBody>
          <a:bodyPr/>
          <a:lstStyle/>
          <a:p>
            <a:r>
              <a:rPr lang="en-US" dirty="0"/>
              <a:t>Python objects have </a:t>
            </a:r>
            <a:r>
              <a:rPr lang="en-US" i="1" dirty="0"/>
              <a:t>attributes</a:t>
            </a:r>
            <a:r>
              <a:rPr lang="en-US" dirty="0"/>
              <a:t> and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B29AE-E7CA-418C-83BC-27417D6E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977" y="2884269"/>
            <a:ext cx="8455885" cy="3578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CD409-002D-4B6D-B7A2-AB9260BBA03F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49641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32FD-75C4-45B3-97CA-B6B7675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47048"/>
            <a:ext cx="10018713" cy="1361439"/>
          </a:xfrm>
        </p:spPr>
        <p:txBody>
          <a:bodyPr/>
          <a:lstStyle/>
          <a:p>
            <a:r>
              <a:rPr lang="en-US" dirty="0"/>
              <a:t>Data Frames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4779-F34C-47FB-9F99-54CE530F6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08487"/>
            <a:ext cx="10018713" cy="1777993"/>
          </a:xfrm>
        </p:spPr>
        <p:txBody>
          <a:bodyPr/>
          <a:lstStyle/>
          <a:p>
            <a:r>
              <a:rPr lang="en-US" dirty="0"/>
              <a:t>Unlike attributes, python methods have parenthesis.</a:t>
            </a:r>
          </a:p>
          <a:p>
            <a:r>
              <a:rPr lang="en-US" dirty="0"/>
              <a:t>All attributes and methods can be listed with a </a:t>
            </a:r>
            <a:r>
              <a:rPr lang="en-US" dirty="0" err="1"/>
              <a:t>dir</a:t>
            </a:r>
            <a:r>
              <a:rPr lang="en-US" dirty="0"/>
              <a:t>() function: </a:t>
            </a:r>
            <a:r>
              <a:rPr lang="en-US" dirty="0" err="1"/>
              <a:t>dir</a:t>
            </a:r>
            <a:r>
              <a:rPr lang="en-US" dirty="0"/>
              <a:t>(df)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A4D91-944A-43A3-8093-B5ADC11D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94" y="3104388"/>
            <a:ext cx="6774526" cy="3389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B2A4A-C0A2-487F-88EA-53FCC1FAC1EF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92895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621B-1102-42A7-9C81-8264FF5B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column in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B7DA2-EB54-4B88-8547-A291A3848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1:   Subset the data frame using column name:</a:t>
            </a:r>
          </a:p>
          <a:p>
            <a:pPr marL="0" indent="0">
              <a:buNone/>
            </a:pPr>
            <a:r>
              <a:rPr lang="en-US" dirty="0"/>
              <a:t>                      df['sex']</a:t>
            </a:r>
          </a:p>
          <a:p>
            <a:r>
              <a:rPr lang="en-US" dirty="0"/>
              <a:t>Method 2:   Use the column name as an attribute: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 err="1"/>
              <a:t>df.sex</a:t>
            </a:r>
            <a:endParaRPr lang="en-US" dirty="0"/>
          </a:p>
          <a:p>
            <a:r>
              <a:rPr lang="en-US" dirty="0"/>
              <a:t>Note: there is an attribute rank for pandas data frames, so to select a column with a name "rank" we should use method 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7155A-7F05-4095-A106-BA4663DDFA91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11814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5FD4-D1EF-44B5-A947-4729871C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1121"/>
            <a:ext cx="10018713" cy="1838960"/>
          </a:xfrm>
        </p:spPr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C9FA3-F074-465C-9160-42A18AE0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53920"/>
            <a:ext cx="10018713" cy="2072640"/>
          </a:xfrm>
        </p:spPr>
        <p:txBody>
          <a:bodyPr/>
          <a:lstStyle/>
          <a:p>
            <a:r>
              <a:rPr lang="en-US" dirty="0"/>
              <a:t>Using "group by" method we can:</a:t>
            </a:r>
          </a:p>
          <a:p>
            <a:pPr lvl="1"/>
            <a:r>
              <a:rPr lang="en-US" dirty="0"/>
              <a:t>Split the data into groups based on some criteria</a:t>
            </a:r>
          </a:p>
          <a:p>
            <a:pPr lvl="1"/>
            <a:r>
              <a:rPr lang="en-US" dirty="0"/>
              <a:t>Calculate statistics (or apply a function) to each group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dplyr</a:t>
            </a:r>
            <a:r>
              <a:rPr lang="en-US" dirty="0"/>
              <a:t>() function in 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28ED5-E240-4424-8A3E-968E322B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4454577"/>
            <a:ext cx="10481601" cy="1438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A69BC-9488-4F52-8CFC-2BB486D8B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87" y="1963278"/>
            <a:ext cx="3843424" cy="1838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96D5E-C391-4795-ACB0-1F7ADA03A1FA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46144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119-DC5C-4A49-8570-831E138B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97841"/>
            <a:ext cx="10018713" cy="1412240"/>
          </a:xfrm>
        </p:spPr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9057-8891-4066-9BBA-8C79A13A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21841"/>
            <a:ext cx="10018713" cy="1544319"/>
          </a:xfrm>
        </p:spPr>
        <p:txBody>
          <a:bodyPr/>
          <a:lstStyle/>
          <a:p>
            <a:r>
              <a:rPr lang="en-US" dirty="0"/>
              <a:t>Once </a:t>
            </a:r>
            <a:r>
              <a:rPr lang="en-US" dirty="0" err="1"/>
              <a:t>groupby</a:t>
            </a:r>
            <a:r>
              <a:rPr lang="en-US" dirty="0"/>
              <a:t> object is create we can calculate various statistics for each group: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FB980-BEB6-4D38-8CF2-EA40AF29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28" y="3044918"/>
            <a:ext cx="11723624" cy="768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49079-2F0F-423E-BC16-7C960749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73" y="3984655"/>
            <a:ext cx="1928027" cy="143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D9B0E-F1D6-40B9-A8C1-CC61F14B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26" y="5585900"/>
            <a:ext cx="10278747" cy="7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3D82A-414B-49C1-9C1F-0950582DCD2A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96592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0D37-5DE8-46FD-A448-0BEF371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5601"/>
            <a:ext cx="10018713" cy="1695300"/>
          </a:xfrm>
        </p:spPr>
        <p:txBody>
          <a:bodyPr/>
          <a:lstStyle/>
          <a:p>
            <a:r>
              <a:rPr lang="en-US"/>
              <a:t>What Is Data Analytics? &amp; Why Is It So Popular?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AA4D8-8596-4FAB-A0DE-5FD38B23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10901"/>
            <a:ext cx="10018713" cy="2280103"/>
          </a:xfrm>
        </p:spPr>
        <p:txBody>
          <a:bodyPr>
            <a:normAutofit/>
          </a:bodyPr>
          <a:lstStyle/>
          <a:p>
            <a:r>
              <a:rPr lang="en-US" dirty="0"/>
              <a:t>Data analytics is the process and methodology of analyzing data to draw meaningful insight from the data</a:t>
            </a:r>
          </a:p>
          <a:p>
            <a:r>
              <a:rPr lang="en-US" dirty="0"/>
              <a:t>for gaining critical insight by applying data </a:t>
            </a:r>
            <a:r>
              <a:rPr lang="en-US" dirty="0" err="1"/>
              <a:t>analyticsWe</a:t>
            </a:r>
            <a:r>
              <a:rPr lang="en-US" dirty="0"/>
              <a:t> now see the limitless potential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F6BF-7214-4865-A324-9F5B8E04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19" y="4112073"/>
            <a:ext cx="6703221" cy="25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70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282-4FB7-4C36-8FA9-19035E7A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2138-C7AB-469C-AAD8-A44FC85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i="1" dirty="0" err="1"/>
              <a:t>groupby</a:t>
            </a:r>
            <a:r>
              <a:rPr lang="en-US" dirty="0"/>
              <a:t> performance notes:</a:t>
            </a:r>
          </a:p>
          <a:p>
            <a:pPr lvl="1"/>
            <a:r>
              <a:rPr lang="en-US" sz="2400" dirty="0"/>
              <a:t>no grouping/splitting occurs until it's needed. Creating the </a:t>
            </a:r>
            <a:r>
              <a:rPr lang="en-US" sz="2400" i="1" dirty="0" err="1"/>
              <a:t>groupby</a:t>
            </a:r>
            <a:r>
              <a:rPr lang="en-US" sz="2400" dirty="0"/>
              <a:t> object only verifies that you have passed a valid mapping</a:t>
            </a:r>
          </a:p>
          <a:p>
            <a:pPr lvl="1"/>
            <a:r>
              <a:rPr lang="en-US" sz="2400" dirty="0"/>
              <a:t>by default the group keys are sorted during the </a:t>
            </a:r>
            <a:r>
              <a:rPr lang="en-US" sz="2400" i="1" dirty="0" err="1"/>
              <a:t>groupby</a:t>
            </a:r>
            <a:r>
              <a:rPr lang="en-US" sz="2400" dirty="0"/>
              <a:t> operation. You may want to pass sort=False for potential speedup: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43A-0F0C-493D-ADE8-2895574C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7" y="5023037"/>
            <a:ext cx="11723624" cy="768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C0816-DDC7-4AFF-B34E-5C740401527D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626714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C08B-7EB2-4E46-B3AE-23F0C4E6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2369"/>
            <a:ext cx="10018713" cy="1361442"/>
          </a:xfrm>
        </p:spPr>
        <p:txBody>
          <a:bodyPr/>
          <a:lstStyle/>
          <a:p>
            <a:r>
              <a:rPr lang="en-US" dirty="0"/>
              <a:t>Data Frame: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CD44-AE97-4164-9586-1AEBD1EF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49120"/>
            <a:ext cx="10018713" cy="38322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subset the data we can apply Boolean indexing. This indexing is commonly known as a filter.  For example if we want to subset the rows in which the salary value is greater than $120K: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Boolean operator can be used to subset the data: </a:t>
            </a:r>
          </a:p>
          <a:p>
            <a:pPr lvl="1"/>
            <a:r>
              <a:rPr lang="en-US" dirty="0"/>
              <a:t>&gt;   greater;     &gt;= greater or equal;</a:t>
            </a:r>
          </a:p>
          <a:p>
            <a:pPr lvl="1"/>
            <a:r>
              <a:rPr lang="en-US" dirty="0"/>
              <a:t>&lt;   less;           &lt;= less or equal;</a:t>
            </a:r>
          </a:p>
          <a:p>
            <a:pPr lvl="1"/>
            <a:r>
              <a:rPr lang="en-US" dirty="0"/>
              <a:t>== equal;        != not equal;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35652-CA57-41EA-9299-462086F9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86" y="2892451"/>
            <a:ext cx="11723624" cy="774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F1E3F-7598-4C88-809A-14488562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" y="5457853"/>
            <a:ext cx="11717528" cy="77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14196-3588-4836-8BC4-BACFC56230A7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3029108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B76-295B-470E-8E86-0C39AF61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C01F-4254-49B3-A6F3-24C283E8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number of ways to subset the Data Frame:</a:t>
            </a:r>
          </a:p>
          <a:p>
            <a:pPr lvl="1"/>
            <a:r>
              <a:rPr lang="en-US" dirty="0"/>
              <a:t>one or more columns</a:t>
            </a:r>
          </a:p>
          <a:p>
            <a:pPr lvl="1"/>
            <a:r>
              <a:rPr lang="en-US" dirty="0"/>
              <a:t>one or more rows</a:t>
            </a:r>
          </a:p>
          <a:p>
            <a:pPr lvl="1"/>
            <a:r>
              <a:rPr lang="en-US" dirty="0"/>
              <a:t>a subset of rows and columns</a:t>
            </a:r>
          </a:p>
          <a:p>
            <a:r>
              <a:rPr lang="en-US" dirty="0"/>
              <a:t>Rows and columns can be selected by their position or label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5EE19-C4DF-4D32-9A0D-5B86FA4E9452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801956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635D-859F-4655-84C1-D0EE29A2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A7AC-5DD1-4B5E-97B0-4C2C1D13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2941321"/>
          </a:xfrm>
        </p:spPr>
        <p:txBody>
          <a:bodyPr>
            <a:normAutofit/>
          </a:bodyPr>
          <a:lstStyle/>
          <a:p>
            <a:r>
              <a:rPr lang="en-US" dirty="0"/>
              <a:t>When selecting one column, it is possible to use single set of brackets, but the resulting object will be  a Series (not a </a:t>
            </a:r>
            <a:r>
              <a:rPr lang="en-US" dirty="0" err="1"/>
              <a:t>DataFrame</a:t>
            </a:r>
            <a:r>
              <a:rPr lang="en-US" dirty="0"/>
              <a:t>):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we need to select more than one column and/or make the output to be a </a:t>
            </a:r>
            <a:r>
              <a:rPr lang="en-US" dirty="0" err="1"/>
              <a:t>DataFrame</a:t>
            </a:r>
            <a:r>
              <a:rPr lang="en-US" dirty="0"/>
              <a:t>, we should use double brackets: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6EE14-BCAD-4A1A-B9A8-60D5564D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08" y="3429000"/>
            <a:ext cx="11723624" cy="774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5253C-1634-4D34-8D9E-89EE5D45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88" y="5237989"/>
            <a:ext cx="11723624" cy="76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D64CC-8A0E-4A73-AED0-5A015A4BDF8B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10926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902-DDD3-4C37-89C6-BA7C07D8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Selecting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D29B-FF15-43D4-BE3B-F2F33A55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need to select a range of rows, we can specify the range using ":“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the first row has a position 0, and the last value in the range is omitted:</a:t>
            </a:r>
          </a:p>
          <a:p>
            <a:r>
              <a:rPr lang="en-US" dirty="0"/>
              <a:t>So for 0:10 range the first 10 rows are returned with the positions starting with 0 and ending with 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8BCB8-270B-4DEC-A8B6-C6AD14C9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08" y="3041870"/>
            <a:ext cx="11723624" cy="77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D8BC1-6CB7-4C93-95E3-051E6BDD81C7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781990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105F-15FC-4445-9958-9AD6BBA3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E90C4-B358-4BBE-BFD8-474B767B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1463041"/>
          </a:xfrm>
        </p:spPr>
        <p:txBody>
          <a:bodyPr/>
          <a:lstStyle/>
          <a:p>
            <a:r>
              <a:rPr lang="en-US" dirty="0"/>
              <a:t>If we need to select a range of rows, using their labels we can use method loc: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EF4F4-5C2B-41F4-B6DE-0A4B7D0F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34" y="3429000"/>
            <a:ext cx="11116521" cy="3069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6608-9C88-40B9-8B6E-F03836D38B2D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10362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4705-2B1F-4A6D-A8A1-CAEE93BF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</a:t>
            </a:r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C8CF7-F86D-4C87-A411-6DF3EC02E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65681"/>
            <a:ext cx="10018713" cy="1554479"/>
          </a:xfrm>
        </p:spPr>
        <p:txBody>
          <a:bodyPr/>
          <a:lstStyle/>
          <a:p>
            <a:r>
              <a:rPr lang="en-US" dirty="0"/>
              <a:t>If we need to select a range of rows and/or columns, using their positions we can use method </a:t>
            </a:r>
            <a:r>
              <a:rPr lang="en-US" dirty="0" err="1"/>
              <a:t>iloc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61ADF-83E4-4F54-8904-33218BFE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95" y="3286306"/>
            <a:ext cx="9358885" cy="308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1E7A7-6879-495E-93B5-742EC9006785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3482473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5020-8864-46B4-A3DF-B063B112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</a:t>
            </a:r>
            <a:r>
              <a:rPr lang="en-US" dirty="0" err="1"/>
              <a:t>iloc</a:t>
            </a:r>
            <a:r>
              <a:rPr lang="en-US" dirty="0"/>
              <a:t> (summary)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5EA060-62D0-4A9A-B112-B47C5DF89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88" y="2280919"/>
            <a:ext cx="8759256" cy="3891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22803-1F74-4D3E-8F0F-1A9C3F7507C9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053767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CC97-E907-4DEB-B15D-EC512910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3931-F5FB-4A93-B86B-4DD6F0F80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26641"/>
            <a:ext cx="10018713" cy="1391919"/>
          </a:xfrm>
        </p:spPr>
        <p:txBody>
          <a:bodyPr/>
          <a:lstStyle/>
          <a:p>
            <a:r>
              <a:rPr lang="en-US" dirty="0"/>
              <a:t>We can sort the data by a value in the column. By default the sorting will occur in ascending order and a new data frame is return.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B226C-436C-48BD-9513-8F3272BC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4" y="3302000"/>
            <a:ext cx="11132406" cy="2778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3ED7C-F13C-4B41-9396-67FA4618AD35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642556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1144-33D4-43CF-B26D-6FFA9759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5C0C5-260F-462C-8AA0-D190FF725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16481"/>
            <a:ext cx="10018713" cy="863599"/>
          </a:xfrm>
        </p:spPr>
        <p:txBody>
          <a:bodyPr/>
          <a:lstStyle/>
          <a:p>
            <a:r>
              <a:rPr lang="en-US" dirty="0"/>
              <a:t>We can sort the data using 2 or more columns: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5498-12A2-4C49-9430-9D5DEC4F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2768600"/>
            <a:ext cx="11540255" cy="3740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5F896-5DED-4312-9CA5-F261E5F91093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305597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3B95-162D-489E-963D-41853837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BEB834-1434-4559-BE83-0DF574595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275" y="2296160"/>
            <a:ext cx="8116075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6324-A7BE-4069-9D42-6D209729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4CD3D-8BBB-45B2-9C1C-14DA461DE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38683"/>
            <a:ext cx="10018713" cy="1478277"/>
          </a:xfrm>
        </p:spPr>
        <p:txBody>
          <a:bodyPr/>
          <a:lstStyle/>
          <a:p>
            <a:r>
              <a:rPr lang="en-US" dirty="0"/>
              <a:t>Missing values are marked as </a:t>
            </a:r>
            <a:r>
              <a:rPr lang="en-US" dirty="0" err="1"/>
              <a:t>NaN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EABD5-EE90-4A4A-8623-C560F01E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33" y="3078328"/>
            <a:ext cx="11047996" cy="3195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4C3B7-4D88-4464-A528-C6AD12B76C36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678025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FA97-AAB5-4AC2-A93B-295FB8A7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7FD5A-676B-4E42-ACC6-705E6F7DC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16481"/>
            <a:ext cx="10018713" cy="1422399"/>
          </a:xfrm>
        </p:spPr>
        <p:txBody>
          <a:bodyPr/>
          <a:lstStyle/>
          <a:p>
            <a:r>
              <a:rPr lang="en-US" dirty="0"/>
              <a:t>There are a number of methods to deal with missing values in the data frame: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10DB-70C4-4BA7-8C01-40D4FD42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57" y="2989905"/>
            <a:ext cx="6991463" cy="3498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E0331-F1DA-490B-9DDF-08A849815661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427340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98BC-ED76-4DD7-A953-7EC1CAC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10E3-3F01-4E08-9261-96738B1D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summing the data, missing values will be treated as zero</a:t>
            </a:r>
          </a:p>
          <a:p>
            <a:r>
              <a:rPr lang="en-US" dirty="0"/>
              <a:t>If all values are missing, the sum will be equal to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 err="1"/>
              <a:t>cumsum</a:t>
            </a:r>
            <a:r>
              <a:rPr lang="en-US" dirty="0"/>
              <a:t>() and </a:t>
            </a:r>
            <a:r>
              <a:rPr lang="en-US" dirty="0" err="1"/>
              <a:t>cumprod</a:t>
            </a:r>
            <a:r>
              <a:rPr lang="en-US" dirty="0"/>
              <a:t>() methods ignore missing values but preserve them in the resulting arrays</a:t>
            </a:r>
          </a:p>
          <a:p>
            <a:r>
              <a:rPr lang="en-US" dirty="0"/>
              <a:t>Missing values in </a:t>
            </a:r>
            <a:r>
              <a:rPr lang="en-US" dirty="0" err="1"/>
              <a:t>GroupBy</a:t>
            </a:r>
            <a:r>
              <a:rPr lang="en-US" dirty="0"/>
              <a:t> method are excluded (just like in R)</a:t>
            </a:r>
          </a:p>
          <a:p>
            <a:r>
              <a:rPr lang="en-US" dirty="0"/>
              <a:t>Many descriptive statistics methods have </a:t>
            </a:r>
            <a:r>
              <a:rPr lang="en-US" dirty="0" err="1"/>
              <a:t>skipna</a:t>
            </a:r>
            <a:r>
              <a:rPr lang="en-US" dirty="0"/>
              <a:t> option to control if missing data should be excluded . This value is set to True by default (unlike 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3E8BD-FD85-4735-9F4F-7C71000C12CC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1359191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CD79-2776-4956-BCDF-1202F3FD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Functions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21F7-656F-487D-9EFC-A4AD3F876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240" y="2666999"/>
            <a:ext cx="9836783" cy="3764281"/>
          </a:xfrm>
        </p:spPr>
        <p:txBody>
          <a:bodyPr>
            <a:normAutofit/>
          </a:bodyPr>
          <a:lstStyle/>
          <a:p>
            <a:r>
              <a:rPr lang="en-US" dirty="0"/>
              <a:t>Aggregation - computing a summary statistic about each group, i.e.</a:t>
            </a:r>
          </a:p>
          <a:p>
            <a:pPr lvl="1"/>
            <a:r>
              <a:rPr lang="en-US" dirty="0"/>
              <a:t>compute group sums or means</a:t>
            </a:r>
          </a:p>
          <a:p>
            <a:pPr lvl="1"/>
            <a:r>
              <a:rPr lang="en-US" dirty="0"/>
              <a:t>compute group sizes/counts</a:t>
            </a:r>
          </a:p>
          <a:p>
            <a:r>
              <a:rPr lang="en-US" dirty="0"/>
              <a:t>Common aggregation functions:</a:t>
            </a:r>
          </a:p>
          <a:p>
            <a:pPr lvl="1"/>
            <a:r>
              <a:rPr lang="en-US" dirty="0"/>
              <a:t>min, max</a:t>
            </a:r>
          </a:p>
          <a:p>
            <a:pPr lvl="1"/>
            <a:r>
              <a:rPr lang="en-US" dirty="0"/>
              <a:t>count, sum, prod</a:t>
            </a:r>
          </a:p>
          <a:p>
            <a:pPr lvl="1"/>
            <a:r>
              <a:rPr lang="en-US" dirty="0"/>
              <a:t>mean, median, mode, mad</a:t>
            </a:r>
          </a:p>
          <a:p>
            <a:pPr lvl="1"/>
            <a:r>
              <a:rPr lang="en-US" dirty="0"/>
              <a:t>std, var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3EF0-3BD2-46AD-B1E0-17600C2A8201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65788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9894-9506-4683-8321-1FFF82A5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Functions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39FE-2B8E-4B60-9FA2-53E5810A9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55521"/>
            <a:ext cx="10018713" cy="792479"/>
          </a:xfrm>
        </p:spPr>
        <p:txBody>
          <a:bodyPr/>
          <a:lstStyle/>
          <a:p>
            <a:r>
              <a:rPr lang="en-US" dirty="0" err="1"/>
              <a:t>agg</a:t>
            </a:r>
            <a:r>
              <a:rPr lang="en-US" dirty="0"/>
              <a:t>() method are useful when multiple statistics are computed per column: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09C0F-2262-44EA-B359-4F41FEBF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319178"/>
            <a:ext cx="12107705" cy="220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76127-0C4B-488B-9253-95DC4485E298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95796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BC4E-9CB4-4C49-BCDF-A5620446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Descriptive Statistics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40066-FDEA-4EDF-8DFF-40014F5F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335" y="2316478"/>
            <a:ext cx="7431762" cy="3718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AB17B3-AFC5-4D31-920C-A4EA681DAEEF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49848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133A-839B-4BC9-BBE5-FCCD08A4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to explore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D823-8FF9-4D1F-9872-E179EF739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 package is built on matplotlib but provides high level interface for drawing attractive statistical graphics, similar to ggplot2 library in R. It specifically targets statistical data visualization</a:t>
            </a:r>
          </a:p>
          <a:p>
            <a:r>
              <a:rPr lang="en-US" dirty="0"/>
              <a:t> To show graphs within Python notebook include inline directive: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EDAA8-E366-4454-AEAC-CDA74D73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47" y="5104363"/>
            <a:ext cx="12107705" cy="469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0ACE3-02A8-4230-94FA-DEA882941182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3286153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024B-74FE-4EE4-98FE-5AF94ADF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B9AE4C-7307-4604-A892-86C22104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379" y="2161358"/>
            <a:ext cx="6820576" cy="4010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9CC07-0E83-4AB5-9DFE-718918C6AF93}"/>
              </a:ext>
            </a:extLst>
          </p:cNvPr>
          <p:cNvSpPr txBox="1"/>
          <p:nvPr/>
        </p:nvSpPr>
        <p:spPr>
          <a:xfrm>
            <a:off x="10701035" y="650957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exam</a:t>
            </a:r>
          </a:p>
        </p:txBody>
      </p:sp>
    </p:spTree>
    <p:extLst>
      <p:ext uri="{BB962C8B-B14F-4D97-AF65-F5344CB8AC3E}">
        <p14:creationId xmlns:p14="http://schemas.microsoft.com/office/powerpoint/2010/main" val="249976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9A5D-23C8-4989-951A-4D099719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– Data Analysis vs.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9B7D-2501-47C4-B421-57329B77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32000"/>
            <a:ext cx="10018713" cy="2529840"/>
          </a:xfrm>
        </p:spPr>
        <p:txBody>
          <a:bodyPr/>
          <a:lstStyle/>
          <a:p>
            <a:r>
              <a:rPr lang="en-US" dirty="0"/>
              <a:t>They’re often used interchangeably, but technically speaking…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D4F7C-7EBE-4E39-877F-5461AA417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99" y="3369613"/>
            <a:ext cx="8221863" cy="2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4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DB64B-3BC1-427E-B196-3FA61EB1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– Big Data vs.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E3B8-182B-43EE-B84E-55E78604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082041"/>
          </a:xfrm>
        </p:spPr>
        <p:txBody>
          <a:bodyPr/>
          <a:lstStyle/>
          <a:p>
            <a:r>
              <a:rPr lang="en-US" dirty="0"/>
              <a:t>What they have in common is that both refer to data, but technically speaking…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CFE27-E104-4D72-92C1-E1EC3584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12" y="3429000"/>
            <a:ext cx="7088507" cy="31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7B0C-7B33-4343-8A62-5A8FF285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– Machine Learning vs. Data Analytics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9C95DD5-49B0-44FF-8844-31E91BD4F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67" y="2667000"/>
            <a:ext cx="7620403" cy="3124200"/>
          </a:xfrm>
        </p:spPr>
      </p:pic>
    </p:spTree>
    <p:extLst>
      <p:ext uri="{BB962C8B-B14F-4D97-AF65-F5344CB8AC3E}">
        <p14:creationId xmlns:p14="http://schemas.microsoft.com/office/powerpoint/2010/main" val="276835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138C-BB33-4D43-84B1-7FC9CEF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Confusion –AI vs. Data Analytics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9AB68-D39C-47F3-9B41-0FB71C6D3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869" y="2438399"/>
            <a:ext cx="9044041" cy="33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9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7CA1-3B16-4C0C-9D76-DB3E214D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Python Programming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1541-79AE-47CD-B553-B8BC0AED6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development </a:t>
            </a:r>
          </a:p>
          <a:p>
            <a:r>
              <a:rPr lang="en-US" dirty="0"/>
              <a:t>Networking </a:t>
            </a:r>
          </a:p>
          <a:p>
            <a:r>
              <a:rPr lang="en-US" dirty="0"/>
              <a:t>Scientific computing </a:t>
            </a:r>
          </a:p>
          <a:p>
            <a:r>
              <a:rPr lang="en-US" dirty="0"/>
              <a:t>Data analytics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200202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</TotalTime>
  <Words>1608</Words>
  <Application>Microsoft Office PowerPoint</Application>
  <PresentationFormat>Widescreen</PresentationFormat>
  <Paragraphs>218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Corbel</vt:lpstr>
      <vt:lpstr>Wingdings</vt:lpstr>
      <vt:lpstr>Parallax</vt:lpstr>
      <vt:lpstr>SENG 1000 - Software Engineering Foundations and Practice</vt:lpstr>
      <vt:lpstr>Topics</vt:lpstr>
      <vt:lpstr>What Is Data Analytics? &amp; Why Is It So Popular? </vt:lpstr>
      <vt:lpstr>Types of Data Analytics</vt:lpstr>
      <vt:lpstr>Confusion – Data Analysis vs. Data Analytics</vt:lpstr>
      <vt:lpstr>Confusion – Big Data vs. Data Analytics</vt:lpstr>
      <vt:lpstr>Confusion – Machine Learning vs. Data Analytics</vt:lpstr>
      <vt:lpstr>Confusion –AI vs. Data Analytics</vt:lpstr>
      <vt:lpstr>Advanced Python Programming Features</vt:lpstr>
      <vt:lpstr>Python as a Data Analytics Tool </vt:lpstr>
      <vt:lpstr>Popular Python Data Analytics Libraries </vt:lpstr>
      <vt:lpstr>Comparison – R vs. Python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Loading Python Libraries</vt:lpstr>
      <vt:lpstr>Reading data using pandas</vt:lpstr>
      <vt:lpstr>Exploring data frames</vt:lpstr>
      <vt:lpstr>Data Frame data types</vt:lpstr>
      <vt:lpstr>Data Frame data types</vt:lpstr>
      <vt:lpstr>Data Frames attributes</vt:lpstr>
      <vt:lpstr>Data Frames methods</vt:lpstr>
      <vt:lpstr>Selecting a column in a Data Frame</vt:lpstr>
      <vt:lpstr>Data Frames groupby method</vt:lpstr>
      <vt:lpstr>Data Frames groupby method</vt:lpstr>
      <vt:lpstr>Data Frames groupby method</vt:lpstr>
      <vt:lpstr>Data Frame: filtering</vt:lpstr>
      <vt:lpstr>Data Frames: Slicing</vt:lpstr>
      <vt:lpstr>Data Frames: Slicing</vt:lpstr>
      <vt:lpstr>Data Frames: Selecting rows</vt:lpstr>
      <vt:lpstr>Data Frames: method loc</vt:lpstr>
      <vt:lpstr>Data Frames: method iloc</vt:lpstr>
      <vt:lpstr>Data Frames: method iloc (summary)</vt:lpstr>
      <vt:lpstr>Data Frames: Sorting</vt:lpstr>
      <vt:lpstr>Data Frames: Sorting</vt:lpstr>
      <vt:lpstr>Missing Values</vt:lpstr>
      <vt:lpstr>Missing Values</vt:lpstr>
      <vt:lpstr>Missing Values</vt:lpstr>
      <vt:lpstr>Aggregation Functions in Pandas</vt:lpstr>
      <vt:lpstr>Aggregation Functions in Pandas</vt:lpstr>
      <vt:lpstr>Basic Descriptive Statistics</vt:lpstr>
      <vt:lpstr>Graphics to explore the data</vt:lpstr>
      <vt:lpstr>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 1000 - Software Engineering Foundations and Practice</dc:title>
  <dc:creator>Sumati Jois</dc:creator>
  <cp:lastModifiedBy>Sumati Jois</cp:lastModifiedBy>
  <cp:revision>171</cp:revision>
  <dcterms:created xsi:type="dcterms:W3CDTF">2020-03-26T00:14:55Z</dcterms:created>
  <dcterms:modified xsi:type="dcterms:W3CDTF">2020-04-10T23:04:44Z</dcterms:modified>
</cp:coreProperties>
</file>